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sldIdLst>
    <p:sldId id="262" r:id="rId2"/>
    <p:sldId id="285" r:id="rId3"/>
    <p:sldId id="284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07"/>
    <p:restoredTop sz="94605"/>
  </p:normalViewPr>
  <p:slideViewPr>
    <p:cSldViewPr snapToGrid="0" snapToObjects="1">
      <p:cViewPr>
        <p:scale>
          <a:sx n="74" d="100"/>
          <a:sy n="74" d="100"/>
        </p:scale>
        <p:origin x="115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CE537-4756-E346-87DB-AEC2050BEFE2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06A1E-80D4-5D4C-89E9-EA4F5AC6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30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3A3829-88B2-4704-A3A1-80B0F516666F}" type="slidenum">
              <a:rPr lang="en-US"/>
              <a:pPr/>
              <a:t>2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electromagnetic spectrum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ranges from the shorter wavelengths (including gamma and x-rays) to the longer wavelengths (including microwaves and broadcast radio waves). There are several regions of the electromagnetic spectrum which are useful for remote sensing.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2543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21462FE-06B2-7841-A22E-235233990501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4622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07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62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5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3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620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6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8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0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0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7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2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E8132F-F56E-5246-BAA6-D6FC931F1353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27AC546-0C3A-1C48-AF02-E2097AE295F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64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://earthexplorer.usgs.gov/" TargetMode="External"/><Relationship Id="rId7" Type="http://schemas.openxmlformats.org/officeDocument/2006/relationships/hyperlink" Target="http://gdex.cr.usgs.gov/gdex/" TargetMode="External"/><Relationship Id="rId2" Type="http://schemas.openxmlformats.org/officeDocument/2006/relationships/hyperlink" Target="https://earthengine.googl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arch.earthdata.nasa.gov/" TargetMode="External"/><Relationship Id="rId5" Type="http://schemas.openxmlformats.org/officeDocument/2006/relationships/hyperlink" Target="https://lpdaac.usgs.gov/data_access/data_pool" TargetMode="External"/><Relationship Id="rId4" Type="http://schemas.openxmlformats.org/officeDocument/2006/relationships/hyperlink" Target="http://glovis.usgs.gov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77385" y="1220493"/>
            <a:ext cx="454541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en-US" sz="5400" b="1" dirty="0">
                <a:solidFill>
                  <a:schemeClr val="tx2"/>
                </a:solidFill>
                <a:latin typeface="+mj-lt"/>
              </a:rPr>
              <a:t>Overview </a:t>
            </a:r>
          </a:p>
          <a:p>
            <a:pPr algn="ctr"/>
            <a:r>
              <a:rPr lang="en-GB" altLang="en-US" sz="5400" b="1" dirty="0">
                <a:solidFill>
                  <a:schemeClr val="tx2"/>
                </a:solidFill>
                <a:latin typeface="+mj-lt"/>
              </a:rPr>
              <a:t>of </a:t>
            </a:r>
          </a:p>
          <a:p>
            <a:pPr algn="ctr"/>
            <a:r>
              <a:rPr lang="en-GB" altLang="en-US" sz="5400" b="1" dirty="0">
                <a:solidFill>
                  <a:schemeClr val="tx2"/>
                </a:solidFill>
                <a:latin typeface="+mj-lt"/>
              </a:rPr>
              <a:t>Remote Sensing</a:t>
            </a:r>
            <a:endParaRPr lang="en-US" sz="54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5438612" y="1676421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841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66" y="478920"/>
            <a:ext cx="7429500" cy="167797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Land Processes Distributed Active Archive Data Center </a:t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4000" b="1" dirty="0">
                <a:solidFill>
                  <a:srgbClr val="C00000"/>
                </a:solidFill>
              </a:rPr>
              <a:t>(LPDAAC)</a:t>
            </a:r>
            <a:br>
              <a:rPr lang="en-US" sz="4000" b="1" dirty="0">
                <a:solidFill>
                  <a:srgbClr val="C00000"/>
                </a:solidFill>
              </a:rPr>
            </a:b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0" t="5667" r="12551" b="12366"/>
          <a:stretch/>
        </p:blipFill>
        <p:spPr bwMode="auto">
          <a:xfrm>
            <a:off x="232753" y="1841462"/>
            <a:ext cx="4632276" cy="414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644" y="5695037"/>
            <a:ext cx="5055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/>
              <a:t>https://lpdaac.usgs.gov/data_access/data_pool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74627" y="2820359"/>
            <a:ext cx="3524250" cy="2362724"/>
            <a:chOff x="4876800" y="3535156"/>
            <a:chExt cx="3524250" cy="236272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68" t="20722" r="34917" b="48195"/>
            <a:stretch/>
          </p:blipFill>
          <p:spPr bwMode="auto">
            <a:xfrm>
              <a:off x="4876800" y="3886200"/>
              <a:ext cx="3524250" cy="201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943600" y="3535156"/>
              <a:ext cx="1236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ftp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204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057" y="816680"/>
            <a:ext cx="7266205" cy="59716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Earth Data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8" b="4747"/>
          <a:stretch/>
        </p:blipFill>
        <p:spPr bwMode="auto">
          <a:xfrm>
            <a:off x="767664" y="1913461"/>
            <a:ext cx="7192008" cy="383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7442" y="565631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r>
              <a:rPr lang="en-US" dirty="0"/>
              <a:t>https://search.earthdata.nasa.gov/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724"/>
          <a:stretch/>
        </p:blipFill>
        <p:spPr bwMode="auto">
          <a:xfrm>
            <a:off x="1853386" y="2287230"/>
            <a:ext cx="7015905" cy="364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412" y="724618"/>
            <a:ext cx="6803048" cy="879345"/>
          </a:xfrm>
        </p:spPr>
        <p:txBody>
          <a:bodyPr>
            <a:no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GDEx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2" t="5368" b="15694"/>
          <a:stretch/>
        </p:blipFill>
        <p:spPr bwMode="auto">
          <a:xfrm>
            <a:off x="533374" y="2080372"/>
            <a:ext cx="8189942" cy="363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2874" y="5717802"/>
            <a:ext cx="38051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http://gdex.cr.usgs.gov/gdex/</a:t>
            </a:r>
          </a:p>
        </p:txBody>
      </p:sp>
    </p:spTree>
    <p:extLst>
      <p:ext uri="{BB962C8B-B14F-4D97-AF65-F5344CB8AC3E}">
        <p14:creationId xmlns:p14="http://schemas.microsoft.com/office/powerpoint/2010/main" val="198573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 descr="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030" y="433203"/>
            <a:ext cx="7503954" cy="554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48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58ACC337-90F1-4C77-A896-10DF805745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288015"/>
              </p:ext>
            </p:extLst>
          </p:nvPr>
        </p:nvGraphicFramePr>
        <p:xfrm>
          <a:off x="92068" y="374856"/>
          <a:ext cx="8637864" cy="5553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Chart" r:id="rId3" imgW="4562856" imgH="2934005" progId="Excel.Chart.8">
                  <p:embed/>
                </p:oleObj>
              </mc:Choice>
              <mc:Fallback>
                <p:oleObj name="Chart" r:id="rId3" imgW="4562856" imgH="2934005" progId="Excel.Chart.8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58ACC337-90F1-4C77-A896-10DF805745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68" y="374856"/>
                        <a:ext cx="8637864" cy="55537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215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7833" y="976170"/>
            <a:ext cx="4162006" cy="3915371"/>
            <a:chOff x="127833" y="809029"/>
            <a:chExt cx="4162006" cy="39153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33" y="1158240"/>
              <a:ext cx="4162006" cy="35661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36816" y="809029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Open Sans"/>
                </a:rPr>
                <a:t>California Fire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22737" y="1008196"/>
            <a:ext cx="4719775" cy="3894257"/>
            <a:chOff x="4322736" y="849669"/>
            <a:chExt cx="4719775" cy="38942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324" y="1177766"/>
              <a:ext cx="4664187" cy="35661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322736" y="849669"/>
              <a:ext cx="1894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Open Sans"/>
                </a:rPr>
                <a:t>Washington DC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576821" y="4866076"/>
            <a:ext cx="1560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ESA</a:t>
            </a:r>
          </a:p>
        </p:txBody>
      </p:sp>
    </p:spTree>
    <p:extLst>
      <p:ext uri="{BB962C8B-B14F-4D97-AF65-F5344CB8AC3E}">
        <p14:creationId xmlns:p14="http://schemas.microsoft.com/office/powerpoint/2010/main" val="426247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728" y="226221"/>
            <a:ext cx="7737032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Global Positioning System (GPS)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24 Satellites</a:t>
            </a:r>
          </a:p>
          <a:p>
            <a:r>
              <a:rPr lang="en-US" dirty="0"/>
              <a:t>Precise</a:t>
            </a:r>
          </a:p>
          <a:p>
            <a:r>
              <a:rPr lang="en-US" dirty="0"/>
              <a:t>All weather</a:t>
            </a:r>
          </a:p>
          <a:p>
            <a:r>
              <a:rPr lang="en-US" dirty="0"/>
              <a:t>Any time and anywhere</a:t>
            </a:r>
          </a:p>
          <a:p>
            <a:r>
              <a:rPr lang="en-US" dirty="0"/>
              <a:t>Unlimited user capacity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30" y="1746563"/>
            <a:ext cx="3744154" cy="36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7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211" y="286604"/>
            <a:ext cx="7840549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Remote Sensing Data 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22959" y="1949247"/>
            <a:ext cx="7543801" cy="480523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900" b="1" dirty="0"/>
              <a:t>Google Earth Engine</a:t>
            </a:r>
            <a:br>
              <a:rPr lang="en-US" sz="4900" dirty="0">
                <a:hlinkClick r:id="rId2"/>
              </a:rPr>
            </a:br>
            <a:r>
              <a:rPr lang="en-US" sz="4900" dirty="0">
                <a:hlinkClick r:id="rId2"/>
              </a:rPr>
              <a:t>https://earthengine.google.org</a:t>
            </a:r>
            <a:endParaRPr lang="en-US" sz="4900" dirty="0"/>
          </a:p>
          <a:p>
            <a:pPr marL="0" indent="0">
              <a:buNone/>
            </a:pPr>
            <a:endParaRPr lang="en-US" sz="4900" dirty="0"/>
          </a:p>
          <a:p>
            <a:pPr marL="0" indent="0">
              <a:buNone/>
            </a:pPr>
            <a:r>
              <a:rPr lang="en-US" sz="4900" b="1" dirty="0" err="1"/>
              <a:t>Earthexplorer</a:t>
            </a:r>
            <a:br>
              <a:rPr lang="en-US" sz="4900" dirty="0">
                <a:hlinkClick r:id="rId3"/>
              </a:rPr>
            </a:br>
            <a:r>
              <a:rPr lang="en-US" sz="4900" dirty="0">
                <a:hlinkClick r:id="rId3"/>
              </a:rPr>
              <a:t>http://earthexplorer.usgs.gov/</a:t>
            </a:r>
            <a:endParaRPr lang="en-US" sz="4900" dirty="0"/>
          </a:p>
          <a:p>
            <a:pPr marL="0" indent="0">
              <a:buNone/>
            </a:pPr>
            <a:endParaRPr lang="en-US" sz="4900" b="1" dirty="0"/>
          </a:p>
          <a:p>
            <a:pPr marL="0" indent="0">
              <a:buNone/>
            </a:pPr>
            <a:r>
              <a:rPr lang="en-US" sz="4900" b="1" dirty="0"/>
              <a:t>The USGS Global Visualization Viewer (</a:t>
            </a:r>
            <a:r>
              <a:rPr lang="en-US" sz="4900" b="1" dirty="0" err="1"/>
              <a:t>GloVis</a:t>
            </a:r>
            <a:r>
              <a:rPr lang="en-US" sz="4900" b="1" dirty="0"/>
              <a:t>)</a:t>
            </a:r>
            <a:br>
              <a:rPr lang="en-US" sz="4900" b="1" dirty="0"/>
            </a:br>
            <a:r>
              <a:rPr lang="en-US" sz="4900" dirty="0">
                <a:hlinkClick r:id="rId4"/>
              </a:rPr>
              <a:t>http://glovis.usgs.gov/</a:t>
            </a:r>
            <a:endParaRPr lang="en-US" sz="4900" dirty="0"/>
          </a:p>
          <a:p>
            <a:pPr marL="0" indent="0">
              <a:buNone/>
            </a:pPr>
            <a:endParaRPr lang="en-US" sz="4900" dirty="0"/>
          </a:p>
          <a:p>
            <a:pPr marL="0" indent="0">
              <a:buNone/>
            </a:pPr>
            <a:r>
              <a:rPr lang="en-US" sz="4900" b="1" dirty="0"/>
              <a:t>LPDAAC </a:t>
            </a:r>
            <a:br>
              <a:rPr lang="en-US" sz="4900" dirty="0"/>
            </a:br>
            <a:r>
              <a:rPr lang="en-US" sz="4900" dirty="0"/>
              <a:t>(Land Processes Distributed Archive Data Center)</a:t>
            </a:r>
            <a:br>
              <a:rPr lang="en-US" sz="4900" dirty="0"/>
            </a:br>
            <a:r>
              <a:rPr lang="en-US" sz="4900" dirty="0">
                <a:hlinkClick r:id="rId5"/>
              </a:rPr>
              <a:t>https://lpdaac.usgs.gov/data_access/data_pool</a:t>
            </a:r>
            <a:endParaRPr lang="en-US" sz="4900" dirty="0"/>
          </a:p>
          <a:p>
            <a:pPr marL="0" indent="0">
              <a:buNone/>
            </a:pPr>
            <a:endParaRPr lang="en-US" sz="4900" dirty="0"/>
          </a:p>
          <a:p>
            <a:pPr marL="0" indent="0">
              <a:buNone/>
            </a:pPr>
            <a:r>
              <a:rPr lang="en-US" sz="4900" b="1" dirty="0" err="1"/>
              <a:t>Earthdata</a:t>
            </a:r>
            <a:br>
              <a:rPr lang="en-US" sz="4900" dirty="0"/>
            </a:br>
            <a:r>
              <a:rPr lang="en-US" sz="4900" dirty="0">
                <a:hlinkClick r:id="rId6"/>
              </a:rPr>
              <a:t>https://search.earthdata.nasa.gov/</a:t>
            </a:r>
            <a:endParaRPr lang="en-US" sz="4900" dirty="0"/>
          </a:p>
          <a:p>
            <a:pPr marL="0" indent="0">
              <a:buNone/>
            </a:pPr>
            <a:endParaRPr lang="en-US" sz="4900" dirty="0"/>
          </a:p>
          <a:p>
            <a:pPr marL="0" indent="0">
              <a:buNone/>
            </a:pPr>
            <a:r>
              <a:rPr lang="en-US" sz="4900" b="1" dirty="0" err="1"/>
              <a:t>GDEx</a:t>
            </a:r>
            <a:br>
              <a:rPr lang="en-US" sz="4900" dirty="0"/>
            </a:br>
            <a:r>
              <a:rPr lang="en-US" sz="4900" dirty="0">
                <a:hlinkClick r:id="rId7"/>
              </a:rPr>
              <a:t>http://gdex.cr.usgs.gov/gdex/</a:t>
            </a:r>
            <a:endParaRPr lang="en-US" sz="49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Shape 7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4880" y="2348611"/>
            <a:ext cx="4311334" cy="24377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754880" y="4870235"/>
            <a:ext cx="1965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NASA</a:t>
            </a:r>
          </a:p>
        </p:txBody>
      </p:sp>
    </p:spTree>
    <p:extLst>
      <p:ext uri="{BB962C8B-B14F-4D97-AF65-F5344CB8AC3E}">
        <p14:creationId xmlns:p14="http://schemas.microsoft.com/office/powerpoint/2010/main" val="313189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2905" y="398463"/>
            <a:ext cx="7886700" cy="9937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Google Earth Engine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097400" y="5444173"/>
            <a:ext cx="4816415" cy="51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lv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rgbClr val="183374"/>
              </a:buClr>
              <a:buFont typeface="Questrial"/>
              <a:buNone/>
              <a:defRPr sz="3600">
                <a:solidFill>
                  <a:srgbClr val="183374"/>
                </a:solidFill>
                <a:latin typeface="Open Sans" charset="0"/>
                <a:ea typeface="Open Sans" charset="0"/>
                <a:cs typeface="Open Sans" charset="0"/>
                <a:sym typeface="Questrial"/>
                <a:rtl val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457200" lvl="5" algn="l" rtl="0" eaLnBrk="1" fontAlgn="base" hangingPunct="1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914400" lvl="6" algn="l" rtl="0" eaLnBrk="1" fontAlgn="base" hangingPunct="1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1371600" lvl="7" algn="l" rtl="0" eaLnBrk="1" fontAlgn="base" hangingPunct="1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1828800" lvl="8" algn="l" rtl="0" eaLnBrk="1" fontAlgn="base" hangingPunct="1">
              <a:spcBef>
                <a:spcPts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r>
              <a:rPr lang="en-US" sz="2000" kern="0" dirty="0"/>
              <a:t>https://earthengine.google.org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046816" y="1628272"/>
            <a:ext cx="6773334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9" t="18219" r="28632" b="9412"/>
          <a:stretch/>
        </p:blipFill>
        <p:spPr bwMode="auto">
          <a:xfrm>
            <a:off x="90085" y="2331208"/>
            <a:ext cx="3178883" cy="350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96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353" y="478101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Earth Explorer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2" b="16310"/>
          <a:stretch/>
        </p:blipFill>
        <p:spPr bwMode="auto">
          <a:xfrm>
            <a:off x="654433" y="2071974"/>
            <a:ext cx="7828161" cy="370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4433" y="579477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http://earthexplorer.usgs.gov/</a:t>
            </a:r>
          </a:p>
        </p:txBody>
      </p:sp>
    </p:spTree>
    <p:extLst>
      <p:ext uri="{BB962C8B-B14F-4D97-AF65-F5344CB8AC3E}">
        <p14:creationId xmlns:p14="http://schemas.microsoft.com/office/powerpoint/2010/main" val="201308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43" y="444667"/>
            <a:ext cx="7886700" cy="99417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The USGS Global Visualization Viewer (GLOVIS)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4"/>
          <a:stretch/>
        </p:blipFill>
        <p:spPr bwMode="auto">
          <a:xfrm>
            <a:off x="1046393" y="1824599"/>
            <a:ext cx="7113450" cy="3992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84157" y="5524269"/>
            <a:ext cx="2705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dirty="0"/>
            </a:br>
            <a:r>
              <a:rPr lang="en-US" sz="1600" dirty="0"/>
              <a:t>http://glovis.usgs.gov/</a:t>
            </a:r>
          </a:p>
        </p:txBody>
      </p:sp>
    </p:spTree>
    <p:extLst>
      <p:ext uri="{BB962C8B-B14F-4D97-AF65-F5344CB8AC3E}">
        <p14:creationId xmlns:p14="http://schemas.microsoft.com/office/powerpoint/2010/main" val="26989879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</TotalTime>
  <Words>98</Words>
  <Application>Microsoft Office PowerPoint</Application>
  <PresentationFormat>On-screen Show (4:3)</PresentationFormat>
  <Paragraphs>45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Open Sans</vt:lpstr>
      <vt:lpstr>Questrial</vt:lpstr>
      <vt:lpstr>Retrospect</vt:lpstr>
      <vt:lpstr>Chart</vt:lpstr>
      <vt:lpstr>PowerPoint Presentation</vt:lpstr>
      <vt:lpstr>PowerPoint Presentation</vt:lpstr>
      <vt:lpstr>PowerPoint Presentation</vt:lpstr>
      <vt:lpstr>PowerPoint Presentation</vt:lpstr>
      <vt:lpstr>Global Positioning System (GPS)</vt:lpstr>
      <vt:lpstr>Remote Sensing Data Resources</vt:lpstr>
      <vt:lpstr>Google Earth Engine</vt:lpstr>
      <vt:lpstr>Earth Explorer</vt:lpstr>
      <vt:lpstr>The USGS Global Visualization Viewer (GLOVIS)</vt:lpstr>
      <vt:lpstr>Land Processes Distributed Active Archive Data Center  (LPDAAC) </vt:lpstr>
      <vt:lpstr>Earth Data</vt:lpstr>
      <vt:lpstr>GDEx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data filetypes</dc:title>
  <dc:creator>Hugh Sturrock</dc:creator>
  <cp:lastModifiedBy>eestokes74@gmail.com</cp:lastModifiedBy>
  <cp:revision>11</cp:revision>
  <cp:lastPrinted>2018-10-01T22:30:07Z</cp:lastPrinted>
  <dcterms:created xsi:type="dcterms:W3CDTF">2018-10-01T22:30:00Z</dcterms:created>
  <dcterms:modified xsi:type="dcterms:W3CDTF">2018-11-14T20:04:38Z</dcterms:modified>
</cp:coreProperties>
</file>